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8" r:id="rId9"/>
    <p:sldId id="269" r:id="rId10"/>
    <p:sldId id="271" r:id="rId11"/>
    <p:sldId id="265" r:id="rId12"/>
    <p:sldId id="274" r:id="rId13"/>
    <p:sldId id="273" r:id="rId14"/>
  </p:sldIdLst>
  <p:sldSz cx="9144000" cy="5143500" type="screen16x9"/>
  <p:notesSz cx="6858000" cy="9144000"/>
  <p:embeddedFontLst>
    <p:embeddedFont>
      <p:font typeface="Roboto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B71FB1B-83E1-4FBC-8A8E-E82DF67FEA98}">
  <a:tblStyle styleId="{BB71FB1B-83E1-4FBC-8A8E-E82DF67FEA98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3408750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25876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2133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38237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74446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52901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02306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33077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35035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55278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29235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48044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755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Char char="●"/>
              <a:defRPr/>
            </a:lvl1pPr>
            <a:lvl2pPr lvl="1" algn="ctr" rtl="0">
              <a:spcBef>
                <a:spcPts val="0"/>
              </a:spcBef>
              <a:buChar char="○"/>
              <a:defRPr/>
            </a:lvl2pPr>
            <a:lvl3pPr lvl="2" algn="ctr" rtl="0">
              <a:spcBef>
                <a:spcPts val="0"/>
              </a:spcBef>
              <a:buChar char="■"/>
              <a:defRPr/>
            </a:lvl3pPr>
            <a:lvl4pPr lvl="3" algn="ctr" rtl="0">
              <a:spcBef>
                <a:spcPts val="0"/>
              </a:spcBef>
              <a:buChar char="●"/>
              <a:defRPr/>
            </a:lvl4pPr>
            <a:lvl5pPr lvl="4" algn="ctr" rtl="0">
              <a:spcBef>
                <a:spcPts val="0"/>
              </a:spcBef>
              <a:buChar char="○"/>
              <a:defRPr/>
            </a:lvl5pPr>
            <a:lvl6pPr lvl="5" algn="ctr" rtl="0">
              <a:spcBef>
                <a:spcPts val="0"/>
              </a:spcBef>
              <a:buChar char="■"/>
              <a:defRPr/>
            </a:lvl6pPr>
            <a:lvl7pPr lvl="6" algn="ctr" rtl="0">
              <a:spcBef>
                <a:spcPts val="0"/>
              </a:spcBef>
              <a:buChar char="●"/>
              <a:defRPr/>
            </a:lvl7pPr>
            <a:lvl8pPr lvl="7" algn="ctr" rtl="0">
              <a:spcBef>
                <a:spcPts val="0"/>
              </a:spcBef>
              <a:buChar char="○"/>
              <a:defRPr/>
            </a:lvl8pPr>
            <a:lvl9pPr lvl="8" algn="ctr" rtl="0">
              <a:spcBef>
                <a:spcPts val="0"/>
              </a:spcBef>
              <a:buChar char="■"/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4200"/>
            </a:lvl1pPr>
            <a:lvl2pPr lvl="1" rtl="0">
              <a:spcBef>
                <a:spcPts val="0"/>
              </a:spcBef>
              <a:buSzPct val="100000"/>
              <a:defRPr sz="4200"/>
            </a:lvl2pPr>
            <a:lvl3pPr lvl="2" rtl="0">
              <a:spcBef>
                <a:spcPts val="0"/>
              </a:spcBef>
              <a:buSzPct val="100000"/>
              <a:defRPr sz="4200"/>
            </a:lvl3pPr>
            <a:lvl4pPr lvl="3" rtl="0">
              <a:spcBef>
                <a:spcPts val="0"/>
              </a:spcBef>
              <a:buSzPct val="100000"/>
              <a:defRPr sz="4200"/>
            </a:lvl4pPr>
            <a:lvl5pPr lvl="4" rtl="0">
              <a:spcBef>
                <a:spcPts val="0"/>
              </a:spcBef>
              <a:buSzPct val="100000"/>
              <a:defRPr sz="4200"/>
            </a:lvl5pPr>
            <a:lvl6pPr lvl="5" rtl="0">
              <a:spcBef>
                <a:spcPts val="0"/>
              </a:spcBef>
              <a:buSzPct val="100000"/>
              <a:defRPr sz="4200"/>
            </a:lvl6pPr>
            <a:lvl7pPr lvl="6" rtl="0">
              <a:spcBef>
                <a:spcPts val="0"/>
              </a:spcBef>
              <a:buSzPct val="100000"/>
              <a:defRPr sz="4200"/>
            </a:lvl7pPr>
            <a:lvl8pPr lvl="7" rtl="0">
              <a:spcBef>
                <a:spcPts val="0"/>
              </a:spcBef>
              <a:buSzPct val="100000"/>
              <a:defRPr sz="4200"/>
            </a:lvl8pPr>
            <a:lvl9pPr lvl="8" rtl="0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har char="●"/>
              <a:defRPr/>
            </a:lvl1pPr>
            <a:lvl2pPr lvl="1" rtl="0">
              <a:spcBef>
                <a:spcPts val="0"/>
              </a:spcBef>
              <a:buChar char="○"/>
              <a:defRPr/>
            </a:lvl2pPr>
            <a:lvl3pPr lvl="2" rtl="0">
              <a:spcBef>
                <a:spcPts val="0"/>
              </a:spcBef>
              <a:buChar char="■"/>
              <a:defRPr/>
            </a:lvl3pPr>
            <a:lvl4pPr lvl="3" rtl="0">
              <a:spcBef>
                <a:spcPts val="0"/>
              </a:spcBef>
              <a:buChar char="●"/>
              <a:defRPr/>
            </a:lvl4pPr>
            <a:lvl5pPr lvl="4" rtl="0">
              <a:spcBef>
                <a:spcPts val="0"/>
              </a:spcBef>
              <a:buChar char="○"/>
              <a:defRPr/>
            </a:lvl5pPr>
            <a:lvl6pPr lvl="5" rtl="0">
              <a:spcBef>
                <a:spcPts val="0"/>
              </a:spcBef>
              <a:buChar char="■"/>
              <a:defRPr/>
            </a:lvl6pPr>
            <a:lvl7pPr lvl="6" rtl="0">
              <a:spcBef>
                <a:spcPts val="0"/>
              </a:spcBef>
              <a:buChar char="●"/>
              <a:defRPr/>
            </a:lvl7pPr>
            <a:lvl8pPr lvl="7" rtl="0">
              <a:spcBef>
                <a:spcPts val="0"/>
              </a:spcBef>
              <a:buChar char="○"/>
              <a:defRPr/>
            </a:lvl8pPr>
            <a:lvl9pPr lvl="8" rtl="0">
              <a:spcBef>
                <a:spcPts val="0"/>
              </a:spcBef>
              <a:buChar char="■"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buChar char="●"/>
              <a:defRPr sz="1400"/>
            </a:lvl1pPr>
            <a:lvl2pPr lvl="1" rtl="0">
              <a:spcBef>
                <a:spcPts val="0"/>
              </a:spcBef>
              <a:buSzPct val="100000"/>
              <a:buChar char="○"/>
              <a:defRPr sz="1200"/>
            </a:lvl2pPr>
            <a:lvl3pPr lvl="2" rtl="0">
              <a:spcBef>
                <a:spcPts val="0"/>
              </a:spcBef>
              <a:buSzPct val="100000"/>
              <a:buChar char="■"/>
              <a:defRPr sz="1200"/>
            </a:lvl3pPr>
            <a:lvl4pPr lvl="3" rtl="0">
              <a:spcBef>
                <a:spcPts val="0"/>
              </a:spcBef>
              <a:buSzPct val="100000"/>
              <a:buChar char="●"/>
              <a:defRPr sz="1200"/>
            </a:lvl4pPr>
            <a:lvl5pPr lvl="4" rtl="0">
              <a:spcBef>
                <a:spcPts val="0"/>
              </a:spcBef>
              <a:buSzPct val="100000"/>
              <a:buChar char="○"/>
              <a:defRPr sz="1200"/>
            </a:lvl5pPr>
            <a:lvl6pPr lvl="5" rtl="0">
              <a:spcBef>
                <a:spcPts val="0"/>
              </a:spcBef>
              <a:buSzPct val="100000"/>
              <a:buChar char="■"/>
              <a:defRPr sz="1200"/>
            </a:lvl6pPr>
            <a:lvl7pPr lvl="6" rtl="0">
              <a:spcBef>
                <a:spcPts val="0"/>
              </a:spcBef>
              <a:buSzPct val="100000"/>
              <a:buChar char="●"/>
              <a:defRPr sz="1200"/>
            </a:lvl7pPr>
            <a:lvl8pPr lvl="7" rtl="0">
              <a:spcBef>
                <a:spcPts val="0"/>
              </a:spcBef>
              <a:buSzPct val="100000"/>
              <a:buChar char="○"/>
              <a:defRPr sz="1200"/>
            </a:lvl8pPr>
            <a:lvl9pPr lvl="8" rtl="0">
              <a:spcBef>
                <a:spcPts val="0"/>
              </a:spcBef>
              <a:buSzPct val="1000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buChar char="●"/>
              <a:defRPr sz="1400"/>
            </a:lvl1pPr>
            <a:lvl2pPr lvl="1" rtl="0">
              <a:spcBef>
                <a:spcPts val="0"/>
              </a:spcBef>
              <a:buSzPct val="100000"/>
              <a:buChar char="○"/>
              <a:defRPr sz="1200"/>
            </a:lvl2pPr>
            <a:lvl3pPr lvl="2" rtl="0">
              <a:spcBef>
                <a:spcPts val="0"/>
              </a:spcBef>
              <a:buSzPct val="100000"/>
              <a:buChar char="■"/>
              <a:defRPr sz="1200"/>
            </a:lvl3pPr>
            <a:lvl4pPr lvl="3" rtl="0">
              <a:spcBef>
                <a:spcPts val="0"/>
              </a:spcBef>
              <a:buSzPct val="100000"/>
              <a:buChar char="●"/>
              <a:defRPr sz="1200"/>
            </a:lvl4pPr>
            <a:lvl5pPr lvl="4" rtl="0">
              <a:spcBef>
                <a:spcPts val="0"/>
              </a:spcBef>
              <a:buSzPct val="100000"/>
              <a:buChar char="○"/>
              <a:defRPr sz="1200"/>
            </a:lvl5pPr>
            <a:lvl6pPr lvl="5" rtl="0">
              <a:spcBef>
                <a:spcPts val="0"/>
              </a:spcBef>
              <a:buSzPct val="100000"/>
              <a:buChar char="■"/>
              <a:defRPr sz="1200"/>
            </a:lvl6pPr>
            <a:lvl7pPr lvl="6" rtl="0">
              <a:spcBef>
                <a:spcPts val="0"/>
              </a:spcBef>
              <a:buSzPct val="100000"/>
              <a:buChar char="●"/>
              <a:defRPr sz="1200"/>
            </a:lvl7pPr>
            <a:lvl8pPr lvl="7" rtl="0">
              <a:spcBef>
                <a:spcPts val="0"/>
              </a:spcBef>
              <a:buSzPct val="100000"/>
              <a:buChar char="○"/>
              <a:defRPr sz="1200"/>
            </a:lvl8pPr>
            <a:lvl9pPr lvl="8" rtl="0">
              <a:spcBef>
                <a:spcPts val="0"/>
              </a:spcBef>
              <a:buSzPct val="1000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Char char="●"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Char char="○"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Char char="■"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Char char="●"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Char char="○"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Char char="■"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Char char="●"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Char char="○"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6000"/>
            </a:lvl1pPr>
            <a:lvl2pPr lvl="1" rtl="0">
              <a:spcBef>
                <a:spcPts val="0"/>
              </a:spcBef>
              <a:buSzPct val="100000"/>
              <a:defRPr sz="6000"/>
            </a:lvl2pPr>
            <a:lvl3pPr lvl="2" rtl="0">
              <a:spcBef>
                <a:spcPts val="0"/>
              </a:spcBef>
              <a:buSzPct val="100000"/>
              <a:defRPr sz="6000"/>
            </a:lvl3pPr>
            <a:lvl4pPr lvl="3" rtl="0">
              <a:spcBef>
                <a:spcPts val="0"/>
              </a:spcBef>
              <a:buSzPct val="100000"/>
              <a:defRPr sz="6000"/>
            </a:lvl4pPr>
            <a:lvl5pPr lvl="4" rtl="0">
              <a:spcBef>
                <a:spcPts val="0"/>
              </a:spcBef>
              <a:buSzPct val="100000"/>
              <a:defRPr sz="6000"/>
            </a:lvl5pPr>
            <a:lvl6pPr lvl="5" rtl="0">
              <a:spcBef>
                <a:spcPts val="0"/>
              </a:spcBef>
              <a:buSzPct val="100000"/>
              <a:defRPr sz="6000"/>
            </a:lvl6pPr>
            <a:lvl7pPr lvl="6" rtl="0">
              <a:spcBef>
                <a:spcPts val="0"/>
              </a:spcBef>
              <a:buSzPct val="100000"/>
              <a:defRPr sz="6000"/>
            </a:lvl7pPr>
            <a:lvl8pPr lvl="7" rtl="0">
              <a:spcBef>
                <a:spcPts val="0"/>
              </a:spcBef>
              <a:buSzPct val="100000"/>
              <a:defRPr sz="6000"/>
            </a:lvl8pPr>
            <a:lvl9pPr lvl="8" rtl="0"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79466"/>
            <a:ext cx="4045200" cy="12350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buChar char="●"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Char char="○"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Char char="■"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Char char="●"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Char char="○"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Char char="■"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Char char="●"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Char char="○"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4" name="Shape 54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en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LETQ6bjLGhQ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query1.finance.yahoo.com/v7/finance/download/%5eDJI?period1=1499199616&amp;period2=1501878016&amp;interval=1d&amp;events=history&amp;crumb=SZ8tID4Uny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ctrTitle"/>
          </p:nvPr>
        </p:nvSpPr>
        <p:spPr>
          <a:xfrm>
            <a:off x="390525" y="1147150"/>
            <a:ext cx="8222100" cy="1605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/>
              <a:t>Machine Learning on Stock Market Data</a:t>
            </a:r>
          </a:p>
        </p:txBody>
      </p:sp>
      <p:sp>
        <p:nvSpPr>
          <p:cNvPr id="68" name="Shape 68"/>
          <p:cNvSpPr txBox="1">
            <a:spLocks noGrp="1"/>
          </p:cNvSpPr>
          <p:nvPr>
            <p:ph type="subTitle" idx="1"/>
          </p:nvPr>
        </p:nvSpPr>
        <p:spPr>
          <a:xfrm>
            <a:off x="390525" y="2789110"/>
            <a:ext cx="8222100" cy="1605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" b="1"/>
              <a:t>Team Members:</a:t>
            </a:r>
          </a:p>
          <a:p>
            <a:pPr lvl="0" algn="r" rtl="0">
              <a:spcBef>
                <a:spcPts val="0"/>
              </a:spcBef>
              <a:buNone/>
            </a:pPr>
            <a:r>
              <a:rPr lang="en"/>
              <a:t>Khushbu Parekh</a:t>
            </a:r>
          </a:p>
          <a:p>
            <a:pPr lvl="0" algn="r">
              <a:spcBef>
                <a:spcPts val="0"/>
              </a:spcBef>
              <a:buNone/>
            </a:pPr>
            <a:r>
              <a:rPr lang="en"/>
              <a:t>Tapadyuti Maiti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3EBCEA4-7F67-4D4B-A864-12782948B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40206"/>
            <a:ext cx="9144000" cy="366308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hape 184" descr="Overhead shot of young people sitting on a boardwalk"/>
          <p:cNvPicPr preferRelativeResize="0"/>
          <p:nvPr/>
        </p:nvPicPr>
        <p:blipFill rotWithShape="1">
          <a:blip r:embed="rId3">
            <a:alphaModFix/>
          </a:blip>
          <a:srcRect t="8630" r="1254" b="8063"/>
          <a:stretch/>
        </p:blipFill>
        <p:spPr>
          <a:xfrm>
            <a:off x="-127050" y="0"/>
            <a:ext cx="9174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Shape 185"/>
          <p:cNvSpPr/>
          <p:nvPr/>
        </p:nvSpPr>
        <p:spPr>
          <a:xfrm>
            <a:off x="3824612" y="1325025"/>
            <a:ext cx="1433400" cy="433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Data Ingestion</a:t>
            </a:r>
            <a:r>
              <a:rPr lang="en"/>
              <a:t> </a:t>
            </a:r>
          </a:p>
        </p:txBody>
      </p:sp>
      <p:sp>
        <p:nvSpPr>
          <p:cNvPr id="186" name="Shape 186"/>
          <p:cNvSpPr/>
          <p:nvPr/>
        </p:nvSpPr>
        <p:spPr>
          <a:xfrm>
            <a:off x="3824612" y="2164000"/>
            <a:ext cx="1433400" cy="433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lt1"/>
                </a:solidFill>
              </a:rPr>
              <a:t>Data Wrangling </a:t>
            </a:r>
          </a:p>
        </p:txBody>
      </p:sp>
      <p:sp>
        <p:nvSpPr>
          <p:cNvPr id="187" name="Shape 187"/>
          <p:cNvSpPr/>
          <p:nvPr/>
        </p:nvSpPr>
        <p:spPr>
          <a:xfrm>
            <a:off x="3758012" y="3002975"/>
            <a:ext cx="1625400" cy="433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Clean Data on S3 </a:t>
            </a:r>
          </a:p>
        </p:txBody>
      </p:sp>
      <p:sp>
        <p:nvSpPr>
          <p:cNvPr id="188" name="Shape 188"/>
          <p:cNvSpPr/>
          <p:nvPr/>
        </p:nvSpPr>
        <p:spPr>
          <a:xfrm>
            <a:off x="3434912" y="3841950"/>
            <a:ext cx="2404800" cy="433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   Modelling the data - ML </a:t>
            </a:r>
          </a:p>
        </p:txBody>
      </p:sp>
      <p:sp>
        <p:nvSpPr>
          <p:cNvPr id="189" name="Shape 189"/>
          <p:cNvSpPr/>
          <p:nvPr/>
        </p:nvSpPr>
        <p:spPr>
          <a:xfrm>
            <a:off x="3434912" y="4548500"/>
            <a:ext cx="2404800" cy="433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lt1"/>
                </a:solidFill>
              </a:rPr>
              <a:t>Web App using Rest API </a:t>
            </a:r>
          </a:p>
        </p:txBody>
      </p:sp>
      <p:cxnSp>
        <p:nvCxnSpPr>
          <p:cNvPr id="192" name="Shape 192"/>
          <p:cNvCxnSpPr/>
          <p:nvPr/>
        </p:nvCxnSpPr>
        <p:spPr>
          <a:xfrm>
            <a:off x="3162413" y="1600132"/>
            <a:ext cx="633000" cy="24300"/>
          </a:xfrm>
          <a:prstGeom prst="straightConnector1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93" name="Shape 193"/>
          <p:cNvCxnSpPr>
            <a:cxnSpLocks/>
            <a:endCxn id="185" idx="3"/>
          </p:cNvCxnSpPr>
          <p:nvPr/>
        </p:nvCxnSpPr>
        <p:spPr>
          <a:xfrm rot="10800000">
            <a:off x="5258112" y="1541925"/>
            <a:ext cx="741900" cy="0"/>
          </a:xfrm>
          <a:prstGeom prst="straightConnector1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94" name="Shape 194"/>
          <p:cNvCxnSpPr>
            <a:stCxn id="185" idx="2"/>
            <a:endCxn id="186" idx="0"/>
          </p:cNvCxnSpPr>
          <p:nvPr/>
        </p:nvCxnSpPr>
        <p:spPr>
          <a:xfrm>
            <a:off x="4541312" y="1758825"/>
            <a:ext cx="0" cy="405300"/>
          </a:xfrm>
          <a:prstGeom prst="straightConnector1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95" name="Shape 195"/>
          <p:cNvCxnSpPr>
            <a:stCxn id="186" idx="2"/>
            <a:endCxn id="187" idx="0"/>
          </p:cNvCxnSpPr>
          <p:nvPr/>
        </p:nvCxnSpPr>
        <p:spPr>
          <a:xfrm>
            <a:off x="4541312" y="2597800"/>
            <a:ext cx="29400" cy="405300"/>
          </a:xfrm>
          <a:prstGeom prst="straightConnector1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96" name="Shape 196"/>
          <p:cNvCxnSpPr/>
          <p:nvPr/>
        </p:nvCxnSpPr>
        <p:spPr>
          <a:xfrm>
            <a:off x="4557300" y="2629725"/>
            <a:ext cx="29400" cy="405300"/>
          </a:xfrm>
          <a:prstGeom prst="straightConnector1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97" name="Shape 197"/>
          <p:cNvSpPr txBox="1"/>
          <p:nvPr/>
        </p:nvSpPr>
        <p:spPr>
          <a:xfrm>
            <a:off x="2571137" y="232910"/>
            <a:ext cx="3818400" cy="522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 dirty="0">
                <a:solidFill>
                  <a:schemeClr val="lt1"/>
                </a:solidFill>
              </a:rPr>
              <a:t>System Architecture</a:t>
            </a:r>
          </a:p>
        </p:txBody>
      </p:sp>
      <p:cxnSp>
        <p:nvCxnSpPr>
          <p:cNvPr id="198" name="Shape 198"/>
          <p:cNvCxnSpPr>
            <a:stCxn id="188" idx="2"/>
            <a:endCxn id="189" idx="0"/>
          </p:cNvCxnSpPr>
          <p:nvPr/>
        </p:nvCxnSpPr>
        <p:spPr>
          <a:xfrm>
            <a:off x="4637312" y="4275750"/>
            <a:ext cx="0" cy="272750"/>
          </a:xfrm>
          <a:prstGeom prst="straightConnector1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99" name="Shape 199"/>
          <p:cNvCxnSpPr/>
          <p:nvPr/>
        </p:nvCxnSpPr>
        <p:spPr>
          <a:xfrm>
            <a:off x="4571987" y="3370500"/>
            <a:ext cx="0" cy="405300"/>
          </a:xfrm>
          <a:prstGeom prst="straightConnector1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2" name="Rectangle 1"/>
          <p:cNvSpPr/>
          <p:nvPr/>
        </p:nvSpPr>
        <p:spPr>
          <a:xfrm>
            <a:off x="1793631" y="815926"/>
            <a:ext cx="5718517" cy="28487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/>
          <p:cNvSpPr txBox="1"/>
          <p:nvPr/>
        </p:nvSpPr>
        <p:spPr>
          <a:xfrm>
            <a:off x="1793631" y="834231"/>
            <a:ext cx="1177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5" name="Picture 4" descr="A close up of a map&#10;&#10;Description generated with high confidence">
            <a:extLst>
              <a:ext uri="{FF2B5EF4-FFF2-40B4-BE49-F238E27FC236}">
                <a16:creationId xmlns:a16="http://schemas.microsoft.com/office/drawing/2014/main" id="{C73228A4-D08F-4982-85F9-38445F3C46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4355" y="0"/>
            <a:ext cx="439171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250" y="488250"/>
            <a:ext cx="8217652" cy="4090800"/>
          </a:xfrm>
        </p:spPr>
        <p:txBody>
          <a:bodyPr/>
          <a:lstStyle/>
          <a:p>
            <a:r>
              <a:rPr lang="en-IN" dirty="0" err="1"/>
              <a:t>Youtube</a:t>
            </a:r>
            <a:r>
              <a:rPr lang="en-IN" dirty="0"/>
              <a:t> link:</a:t>
            </a:r>
            <a:br>
              <a:rPr lang="en-IN" dirty="0"/>
            </a:br>
            <a:br>
              <a:rPr lang="en-IN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sz="1800" dirty="0">
                <a:solidFill>
                  <a:schemeClr val="bg2">
                    <a:lumMod val="75000"/>
                  </a:schemeClr>
                </a:solidFill>
                <a:hlinkClick r:id="rId2"/>
              </a:rPr>
              <a:t>https://youtu.be/LETQ6bjLGhQ</a:t>
            </a:r>
            <a:br>
              <a:rPr lang="en-IN" dirty="0">
                <a:solidFill>
                  <a:schemeClr val="bg2">
                    <a:lumMod val="75000"/>
                  </a:schemeClr>
                </a:solidFill>
              </a:rPr>
            </a:br>
            <a:endParaRPr lang="en-IN" sz="18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702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Shape 241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149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Shape 242"/>
          <p:cNvSpPr txBox="1">
            <a:spLocks noGrp="1"/>
          </p:cNvSpPr>
          <p:nvPr>
            <p:ph type="title"/>
          </p:nvPr>
        </p:nvSpPr>
        <p:spPr>
          <a:xfrm>
            <a:off x="3505350" y="2402675"/>
            <a:ext cx="4997700" cy="6123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Thank  You !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Shape 73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149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240975" y="258550"/>
            <a:ext cx="4997700" cy="6123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Problem Statement </a:t>
            </a:r>
          </a:p>
        </p:txBody>
      </p:sp>
      <p:sp>
        <p:nvSpPr>
          <p:cNvPr id="75" name="Shape 75"/>
          <p:cNvSpPr txBox="1"/>
          <p:nvPr/>
        </p:nvSpPr>
        <p:spPr>
          <a:xfrm>
            <a:off x="240975" y="870850"/>
            <a:ext cx="8123400" cy="363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●"/>
            </a:pPr>
            <a:r>
              <a:rPr lang="en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Stock Prices are totally random and unpredictable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●"/>
            </a:pPr>
            <a:r>
              <a:rPr lang="en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Its volatile in nature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●"/>
            </a:pPr>
            <a:r>
              <a:rPr lang="en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Foresee whether tomorrow’s  exchange closing price is going to be lower or higher with respect to today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●"/>
            </a:pPr>
            <a:r>
              <a:rPr lang="en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 successful prediction of a stock's future price could yield significant profit.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Shape 80" descr="Closeup from the side of a hand pushing a knob on an audio mixer"/>
          <p:cNvPicPr preferRelativeResize="0"/>
          <p:nvPr/>
        </p:nvPicPr>
        <p:blipFill rotWithShape="1">
          <a:blip r:embed="rId3">
            <a:alphaModFix/>
          </a:blip>
          <a:srcRect l="7506" r="42247" b="15419"/>
          <a:stretch/>
        </p:blipFill>
        <p:spPr>
          <a:xfrm>
            <a:off x="-9150" y="0"/>
            <a:ext cx="45944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265500" y="1830600"/>
            <a:ext cx="4045199" cy="14823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The solution</a:t>
            </a:r>
          </a:p>
        </p:txBody>
      </p:sp>
      <p:sp>
        <p:nvSpPr>
          <p:cNvPr id="82" name="Shape 82"/>
          <p:cNvSpPr txBox="1">
            <a:spLocks noGrp="1"/>
          </p:cNvSpPr>
          <p:nvPr>
            <p:ph type="body" idx="2"/>
          </p:nvPr>
        </p:nvSpPr>
        <p:spPr>
          <a:xfrm>
            <a:off x="4182000" y="275125"/>
            <a:ext cx="4594500" cy="3945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 dirty="0"/>
          </a:p>
          <a:p>
            <a:pPr marL="457200" lvl="0" indent="-228600">
              <a:spcBef>
                <a:spcPts val="0"/>
              </a:spcBef>
            </a:pPr>
            <a:r>
              <a:rPr lang="en" dirty="0"/>
              <a:t>Model </a:t>
            </a:r>
            <a:r>
              <a:rPr lang="en-US" dirty="0"/>
              <a:t>the Top 5 </a:t>
            </a:r>
            <a:r>
              <a:rPr lang="en-US" dirty="0" err="1"/>
              <a:t>Companiesand</a:t>
            </a:r>
            <a:r>
              <a:rPr lang="en-US" dirty="0"/>
              <a:t> DOW 30 and </a:t>
            </a:r>
            <a:r>
              <a:rPr lang="en" dirty="0"/>
              <a:t>Predict future Stock Prices based on our Models. </a:t>
            </a:r>
          </a:p>
          <a:p>
            <a:pPr marL="457200" lvl="0" indent="-228600">
              <a:spcBef>
                <a:spcPts val="0"/>
              </a:spcBef>
            </a:pPr>
            <a:r>
              <a:rPr lang="en-US" dirty="0"/>
              <a:t>Linear Regression , Random Forest , KNN with Neural Network </a:t>
            </a:r>
            <a:r>
              <a:rPr lang="en" dirty="0"/>
              <a:t> </a:t>
            </a:r>
          </a:p>
          <a:p>
            <a:pPr marL="457200" lvl="0" indent="-228600">
              <a:spcBef>
                <a:spcPts val="0"/>
              </a:spcBef>
            </a:pPr>
            <a:r>
              <a:rPr lang="en" dirty="0"/>
              <a:t>Sentiment Analysis from the Twitter Data for all the DOW 30 , </a:t>
            </a:r>
            <a:r>
              <a:rPr lang="en-US" dirty="0"/>
              <a:t>and selected </a:t>
            </a:r>
            <a:r>
              <a:rPr lang="en" dirty="0"/>
              <a:t>companies 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-10775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title" idx="4294967295"/>
          </p:nvPr>
        </p:nvSpPr>
        <p:spPr>
          <a:xfrm>
            <a:off x="311700" y="191200"/>
            <a:ext cx="8596200" cy="867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1.Data Ingestion </a:t>
            </a:r>
          </a:p>
          <a:p>
            <a:pPr lvl="0" algn="ctr" rtl="0">
              <a:spcBef>
                <a:spcPts val="0"/>
              </a:spcBef>
              <a:spcAft>
                <a:spcPts val="400"/>
              </a:spcAft>
              <a:buNone/>
            </a:pPr>
            <a:endParaRPr sz="1600" i="1"/>
          </a:p>
          <a:p>
            <a:pPr lvl="0" algn="ctr" rtl="0">
              <a:spcBef>
                <a:spcPts val="0"/>
              </a:spcBef>
              <a:spcAft>
                <a:spcPts val="400"/>
              </a:spcAft>
              <a:buNone/>
            </a:pPr>
            <a:endParaRPr sz="1600" i="1"/>
          </a:p>
          <a:p>
            <a:pPr lvl="0" algn="ctr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 sz="1600" i="1"/>
              <a:t>We are taking the data from the YAHOO Finance as the Financial Data, from the Reddit TOP News and Twitter Feeds as input for performing sentiment Analysis. </a:t>
            </a:r>
          </a:p>
        </p:txBody>
      </p:sp>
      <p:sp>
        <p:nvSpPr>
          <p:cNvPr id="89" name="Shape 89"/>
          <p:cNvSpPr txBox="1">
            <a:spLocks noGrp="1"/>
          </p:cNvSpPr>
          <p:nvPr>
            <p:ph type="title" idx="4294967295"/>
          </p:nvPr>
        </p:nvSpPr>
        <p:spPr>
          <a:xfrm>
            <a:off x="231725" y="3047794"/>
            <a:ext cx="2022299" cy="578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>
                <a:solidFill>
                  <a:schemeClr val="dk2"/>
                </a:solidFill>
              </a:rPr>
              <a:t>Yahoo Finance </a:t>
            </a:r>
          </a:p>
        </p:txBody>
      </p:sp>
      <p:sp>
        <p:nvSpPr>
          <p:cNvPr id="90" name="Shape 90"/>
          <p:cNvSpPr txBox="1">
            <a:spLocks noGrp="1"/>
          </p:cNvSpPr>
          <p:nvPr>
            <p:ph type="body" idx="4294967295"/>
          </p:nvPr>
        </p:nvSpPr>
        <p:spPr>
          <a:xfrm>
            <a:off x="231725" y="3572412"/>
            <a:ext cx="2022299" cy="1153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Link for Data 2005 - 2017 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200" u="sng">
                <a:solidFill>
                  <a:schemeClr val="hlink"/>
                </a:solidFill>
                <a:hlinkClick r:id="rId3"/>
              </a:rPr>
              <a:t>Yahoo Finance Data </a:t>
            </a:r>
          </a:p>
        </p:txBody>
      </p:sp>
      <p:sp>
        <p:nvSpPr>
          <p:cNvPr id="91" name="Shape 91"/>
          <p:cNvSpPr txBox="1">
            <a:spLocks noGrp="1"/>
          </p:cNvSpPr>
          <p:nvPr>
            <p:ph type="title" idx="4294967295"/>
          </p:nvPr>
        </p:nvSpPr>
        <p:spPr>
          <a:xfrm>
            <a:off x="2544950" y="3103250"/>
            <a:ext cx="4240200" cy="523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1800">
                <a:solidFill>
                  <a:schemeClr val="dk2"/>
                </a:solidFill>
              </a:rPr>
              <a:t>Twitter Data for Specific Stock Ticker 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body" idx="4294967295"/>
          </p:nvPr>
        </p:nvSpPr>
        <p:spPr>
          <a:xfrm>
            <a:off x="2458867" y="3756562"/>
            <a:ext cx="2022300" cy="1153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4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  Python Package : tweepy</a:t>
            </a:r>
          </a:p>
        </p:txBody>
      </p:sp>
      <p:sp>
        <p:nvSpPr>
          <p:cNvPr id="93" name="Shape 93"/>
          <p:cNvSpPr txBox="1">
            <a:spLocks noGrp="1"/>
          </p:cNvSpPr>
          <p:nvPr>
            <p:ph type="title" idx="4294967295"/>
          </p:nvPr>
        </p:nvSpPr>
        <p:spPr>
          <a:xfrm>
            <a:off x="6885589" y="3047794"/>
            <a:ext cx="2022300" cy="5786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Google Trends </a:t>
            </a:r>
          </a:p>
        </p:txBody>
      </p:sp>
      <p:sp>
        <p:nvSpPr>
          <p:cNvPr id="94" name="Shape 94"/>
          <p:cNvSpPr txBox="1">
            <a:spLocks noGrp="1"/>
          </p:cNvSpPr>
          <p:nvPr>
            <p:ph type="body" idx="4294967295"/>
          </p:nvPr>
        </p:nvSpPr>
        <p:spPr>
          <a:xfrm>
            <a:off x="6885589" y="3572412"/>
            <a:ext cx="2022300" cy="1153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Reddit News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460950" y="2800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Sample Dataset : </a:t>
            </a:r>
          </a:p>
        </p:txBody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4730975" y="229141"/>
            <a:ext cx="4163700" cy="4857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</a:rPr>
              <a:t>Date :</a:t>
            </a:r>
            <a:r>
              <a:rPr lang="en" sz="1600" dirty="0"/>
              <a:t> </a:t>
            </a:r>
            <a:r>
              <a:rPr lang="en" sz="1600" dirty="0">
                <a:solidFill>
                  <a:srgbClr val="F3F3F3"/>
                </a:solidFill>
              </a:rPr>
              <a:t>Date of Stock Exchange Operation 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</a:rPr>
              <a:t>Open :</a:t>
            </a:r>
            <a:r>
              <a:rPr lang="en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price of the first trade for any listed stock is its daily opening price(USD$)</a:t>
            </a:r>
          </a:p>
          <a:p>
            <a:pPr lvl="0"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</a:rPr>
              <a:t>High:</a:t>
            </a:r>
            <a:r>
              <a:rPr lang="en" sz="1600" dirty="0">
                <a:solidFill>
                  <a:srgbClr val="000000"/>
                </a:solidFill>
              </a:rPr>
              <a:t> </a:t>
            </a:r>
            <a:r>
              <a:rPr lang="en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Highest price at which a stock traded </a:t>
            </a:r>
            <a:r>
              <a:rPr lang="en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during the course of the day (in US dollars)</a:t>
            </a:r>
          </a:p>
          <a:p>
            <a:pPr lvl="0"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</a:rPr>
              <a:t>Low: </a:t>
            </a:r>
            <a:r>
              <a:rPr lang="en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Lowest price at which a stock traded during the course of the day (in US dollars)</a:t>
            </a:r>
          </a:p>
          <a:p>
            <a:pPr lvl="0"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</a:rPr>
              <a:t>Adjusted Close: </a:t>
            </a:r>
            <a:r>
              <a:rPr lang="en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price of the stock at the closing of the trading adjusted with dividends (in US dollars)</a:t>
            </a:r>
          </a:p>
          <a:p>
            <a:pPr lvl="0"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</a:rPr>
              <a:t>Volume: </a:t>
            </a:r>
            <a:r>
              <a:rPr lang="en" sz="1600" dirty="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Total Number  of a security that were traded during a given period of time</a:t>
            </a:r>
          </a:p>
        </p:txBody>
      </p:sp>
      <p:pic>
        <p:nvPicPr>
          <p:cNvPr id="101" name="Shape 101"/>
          <p:cNvPicPr preferRelativeResize="0"/>
          <p:nvPr/>
        </p:nvPicPr>
        <p:blipFill rotWithShape="1">
          <a:blip r:embed="rId3">
            <a:alphaModFix/>
          </a:blip>
          <a:srcRect l="1739"/>
          <a:stretch/>
        </p:blipFill>
        <p:spPr>
          <a:xfrm>
            <a:off x="0" y="1678149"/>
            <a:ext cx="4452999" cy="3465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>
            <a:spLocks noGrp="1"/>
          </p:cNvSpPr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800"/>
              <a:t>          Tools </a:t>
            </a:r>
          </a:p>
        </p:txBody>
      </p:sp>
      <p:sp>
        <p:nvSpPr>
          <p:cNvPr id="205" name="Shape 205"/>
          <p:cNvSpPr txBox="1"/>
          <p:nvPr/>
        </p:nvSpPr>
        <p:spPr>
          <a:xfrm>
            <a:off x="3541425" y="530000"/>
            <a:ext cx="5384400" cy="348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12000"/>
              </a:lnSpc>
              <a:spcBef>
                <a:spcPts val="900"/>
              </a:spcBef>
              <a:buNone/>
            </a:pPr>
            <a:r>
              <a:rPr lang="en" sz="2000" dirty="0"/>
              <a:t>•</a:t>
            </a:r>
            <a:r>
              <a:rPr lang="en" sz="2000" b="1" dirty="0">
                <a:solidFill>
                  <a:srgbClr val="262626"/>
                </a:solidFill>
              </a:rPr>
              <a:t>Python</a:t>
            </a:r>
            <a:r>
              <a:rPr lang="en" sz="2000" dirty="0">
                <a:solidFill>
                  <a:srgbClr val="262626"/>
                </a:solidFill>
              </a:rPr>
              <a:t> – Data processing and Machine Learning Algorithm </a:t>
            </a:r>
          </a:p>
          <a:p>
            <a:pPr lvl="0" rtl="0">
              <a:lnSpc>
                <a:spcPct val="112000"/>
              </a:lnSpc>
              <a:spcBef>
                <a:spcPts val="900"/>
              </a:spcBef>
              <a:buNone/>
            </a:pPr>
            <a:r>
              <a:rPr lang="en" sz="2000" dirty="0"/>
              <a:t>•</a:t>
            </a:r>
            <a:r>
              <a:rPr lang="en" sz="2000" b="1" dirty="0">
                <a:solidFill>
                  <a:srgbClr val="262626"/>
                </a:solidFill>
              </a:rPr>
              <a:t>Docker</a:t>
            </a:r>
            <a:r>
              <a:rPr lang="en" sz="2000" dirty="0">
                <a:solidFill>
                  <a:srgbClr val="262626"/>
                </a:solidFill>
              </a:rPr>
              <a:t> – For easy distribution and submission.</a:t>
            </a:r>
          </a:p>
          <a:p>
            <a:pPr lvl="0" rtl="0">
              <a:lnSpc>
                <a:spcPct val="112000"/>
              </a:lnSpc>
              <a:spcBef>
                <a:spcPts val="900"/>
              </a:spcBef>
              <a:buNone/>
            </a:pPr>
            <a:r>
              <a:rPr lang="en" sz="2000" dirty="0"/>
              <a:t>•</a:t>
            </a:r>
            <a:r>
              <a:rPr lang="en" sz="2000" b="1" dirty="0"/>
              <a:t>Python </a:t>
            </a:r>
            <a:r>
              <a:rPr lang="en" sz="2000" dirty="0">
                <a:solidFill>
                  <a:srgbClr val="262626"/>
                </a:solidFill>
              </a:rPr>
              <a:t>– Web application, REST API.</a:t>
            </a:r>
          </a:p>
          <a:p>
            <a:pPr>
              <a:lnSpc>
                <a:spcPct val="112000"/>
              </a:lnSpc>
              <a:spcBef>
                <a:spcPts val="900"/>
              </a:spcBef>
            </a:pPr>
            <a:r>
              <a:rPr lang="en" sz="2000" dirty="0"/>
              <a:t>•</a:t>
            </a:r>
            <a:r>
              <a:rPr lang="en" sz="2000" b="1" dirty="0"/>
              <a:t>Amazon </a:t>
            </a:r>
            <a:r>
              <a:rPr lang="en" sz="2000" dirty="0">
                <a:solidFill>
                  <a:srgbClr val="262626"/>
                </a:solidFill>
              </a:rPr>
              <a:t>– EC2, S3.</a:t>
            </a:r>
          </a:p>
          <a:p>
            <a:pPr lvl="0" rtl="0">
              <a:lnSpc>
                <a:spcPct val="112000"/>
              </a:lnSpc>
              <a:spcBef>
                <a:spcPts val="900"/>
              </a:spcBef>
              <a:buNone/>
            </a:pPr>
            <a:endParaRPr lang="en" sz="2000" dirty="0">
              <a:solidFill>
                <a:srgbClr val="262626"/>
              </a:solidFill>
            </a:endParaRPr>
          </a:p>
          <a:p>
            <a:pPr lvl="0" rtl="0">
              <a:lnSpc>
                <a:spcPct val="112000"/>
              </a:lnSpc>
              <a:spcBef>
                <a:spcPts val="900"/>
              </a:spcBef>
              <a:buNone/>
            </a:pPr>
            <a:endParaRPr lang="en" sz="2000" dirty="0">
              <a:solidFill>
                <a:srgbClr val="262626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Shape 210"/>
          <p:cNvPicPr preferRelativeResize="0"/>
          <p:nvPr/>
        </p:nvPicPr>
        <p:blipFill rotWithShape="1">
          <a:blip r:embed="rId3">
            <a:alphaModFix/>
          </a:blip>
          <a:srcRect b="947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Shape 211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Web Application </a:t>
            </a:r>
            <a:r>
              <a:rPr lang="en" dirty="0"/>
              <a:t> 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6A0B235-27C9-4C0B-92C4-56D81039D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23875"/>
            <a:ext cx="9144000" cy="40957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0451047-E790-4057-8BB7-C3584FF745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72473"/>
            <a:ext cx="9144000" cy="419855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961</TotalTime>
  <Words>332</Words>
  <Application>Microsoft Office PowerPoint</Application>
  <PresentationFormat>On-screen Show (16:9)</PresentationFormat>
  <Paragraphs>47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Roboto</vt:lpstr>
      <vt:lpstr>material</vt:lpstr>
      <vt:lpstr>Machine Learning on Stock Market Data</vt:lpstr>
      <vt:lpstr>Problem Statement </vt:lpstr>
      <vt:lpstr>The solution</vt:lpstr>
      <vt:lpstr>1.Data Ingestion    We are taking the data from the YAHOO Finance as the Financial Data, from the Reddit TOP News and Twitter Feeds as input for performing sentiment Analysis. </vt:lpstr>
      <vt:lpstr>Sample Dataset : </vt:lpstr>
      <vt:lpstr>          Tools </vt:lpstr>
      <vt:lpstr>Web Application   </vt:lpstr>
      <vt:lpstr>PowerPoint Presentation</vt:lpstr>
      <vt:lpstr>PowerPoint Presentation</vt:lpstr>
      <vt:lpstr>PowerPoint Presentation</vt:lpstr>
      <vt:lpstr>PowerPoint Presentation</vt:lpstr>
      <vt:lpstr>Youtube link:  https://youtu.be/LETQ6bjLGhQ </vt:lpstr>
      <vt:lpstr>Thank  You 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on Stock Market Data</dc:title>
  <dc:creator>khushbu Parekh</dc:creator>
  <cp:lastModifiedBy>Tapadyuti Maiti</cp:lastModifiedBy>
  <cp:revision>18</cp:revision>
  <dcterms:modified xsi:type="dcterms:W3CDTF">2017-08-19T03:55:04Z</dcterms:modified>
</cp:coreProperties>
</file>